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2" r:id="rId9"/>
    <p:sldId id="271" r:id="rId10"/>
    <p:sldId id="270" r:id="rId11"/>
    <p:sldId id="266" r:id="rId12"/>
    <p:sldId id="263" r:id="rId13"/>
    <p:sldId id="264" r:id="rId14"/>
    <p:sldId id="265" r:id="rId15"/>
    <p:sldId id="267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42DA3-CE1D-445E-B60E-D620924F00F1}" v="175" dt="2023-11-19T22:45:06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92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34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2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7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7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6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2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44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0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5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7E6C-0E36-4734-BC58-08814F970B81}" type="datetimeFigureOut">
              <a:rPr lang="en-US" smtClean="0"/>
              <a:t>27-Nov-23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3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.com/lit/ds/symlink/tm4c123gh6pm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ds/symlink/tm4c123gh6pm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8A05-6F7B-1B97-29F4-A71BFCDD6E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cáo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b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46B0B-A6FA-EF9A-6224-C07E8D03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3531204"/>
            <a:ext cx="9108935" cy="2447565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</a:t>
            </a:r>
          </a:p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Quốc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 - 20210003</a:t>
            </a:r>
          </a:p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Phạm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Anh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Hồ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- 20213706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Trần Bá Thành - 20213731 (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EID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“20”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cuối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40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DB00-0B03-4937-762E-5EB3CFECD30F}"/>
              </a:ext>
            </a:extLst>
          </p:cNvPr>
          <p:cNvSpPr txBox="1">
            <a:spLocks/>
          </p:cNvSpPr>
          <p:nvPr/>
        </p:nvSpPr>
        <p:spPr>
          <a:xfrm>
            <a:off x="661251" y="1474970"/>
            <a:ext cx="2821967" cy="3144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Kết quả code </a:t>
            </a:r>
          </a:p>
          <a:p>
            <a:pPr>
              <a:spcAft>
                <a:spcPts val="600"/>
              </a:spcAft>
            </a:pPr>
            <a:r>
              <a:rPr lang="en-US"/>
              <a:t>Ver.BLUEPILL</a:t>
            </a:r>
          </a:p>
        </p:txBody>
      </p:sp>
      <p:pic>
        <p:nvPicPr>
          <p:cNvPr id="3" name="Blue_pill_demo">
            <a:hlinkClick r:id="" action="ppaction://media"/>
            <a:extLst>
              <a:ext uri="{FF2B5EF4-FFF2-40B4-BE49-F238E27FC236}">
                <a16:creationId xmlns:a16="http://schemas.microsoft.com/office/drawing/2014/main" id="{7B57EE66-EACD-C51C-8403-C116E86075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0961" y="1186057"/>
            <a:ext cx="6651249" cy="374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2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30DCDAA-5F9B-D0CE-132B-ACD336DE07FF}"/>
              </a:ext>
            </a:extLst>
          </p:cNvPr>
          <p:cNvSpPr txBox="1">
            <a:spLocks/>
          </p:cNvSpPr>
          <p:nvPr/>
        </p:nvSpPr>
        <p:spPr>
          <a:xfrm>
            <a:off x="3729407" y="452238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pPr algn="ctr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Ver.launchpad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403B8E-DDE2-0D31-7D5B-8A456DE1FD5D}"/>
              </a:ext>
            </a:extLst>
          </p:cNvPr>
          <p:cNvSpPr txBox="1">
            <a:spLocks/>
          </p:cNvSpPr>
          <p:nvPr/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lấy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2400" dirty="0"/>
              <a:t>DS-TM4C123GH6PM-15842.2741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(link: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ti.com/lit/ds/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symlink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/tm4c123gh6pm.pdf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khảo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thầy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Hoàng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teams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chapter 1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EE319K</a:t>
            </a:r>
          </a:p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setup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Bluepill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86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6EEDD3-9A1E-5977-3C1C-A4C43EA3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1316835"/>
            <a:ext cx="5410955" cy="40582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30DCDAA-5F9B-D0CE-132B-ACD336DE07FF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Ver.launchpad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1C1483C5-97CB-E768-B0A5-E333539F10EF}"/>
              </a:ext>
            </a:extLst>
          </p:cNvPr>
          <p:cNvSpPr/>
          <p:nvPr/>
        </p:nvSpPr>
        <p:spPr>
          <a:xfrm>
            <a:off x="6940054" y="1458956"/>
            <a:ext cx="4211515" cy="1049235"/>
          </a:xfrm>
          <a:prstGeom prst="borderCallout1">
            <a:avLst>
              <a:gd name="adj1" fmla="val 40537"/>
              <a:gd name="adj2" fmla="val -6037"/>
              <a:gd name="adj3" fmla="val 42948"/>
              <a:gd name="adj4" fmla="val -66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A32AC-2856-0ADB-F62B-3B219022DCD4}"/>
              </a:ext>
            </a:extLst>
          </p:cNvPr>
          <p:cNvSpPr txBox="1"/>
          <p:nvPr/>
        </p:nvSpPr>
        <p:spPr>
          <a:xfrm>
            <a:off x="345823" y="422885"/>
            <a:ext cx="63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datasheet: ti.com/lit/ds/</a:t>
            </a:r>
            <a:r>
              <a:rPr lang="en-US" dirty="0" err="1">
                <a:hlinkClick r:id="rId3"/>
              </a:rPr>
              <a:t>symlink</a:t>
            </a:r>
            <a:r>
              <a:rPr lang="en-US" dirty="0">
                <a:hlinkClick r:id="rId3"/>
              </a:rPr>
              <a:t>/tm4c123gh6pm.pdf</a:t>
            </a:r>
            <a:endParaRPr lang="en-US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08C7574B-07AB-D66D-EEC0-4BF584D58594}"/>
              </a:ext>
            </a:extLst>
          </p:cNvPr>
          <p:cNvSpPr/>
          <p:nvPr/>
        </p:nvSpPr>
        <p:spPr>
          <a:xfrm>
            <a:off x="6940054" y="4349810"/>
            <a:ext cx="4211515" cy="1049235"/>
          </a:xfrm>
          <a:prstGeom prst="borderCallout1">
            <a:avLst>
              <a:gd name="adj1" fmla="val 40537"/>
              <a:gd name="adj2" fmla="val -6037"/>
              <a:gd name="adj3" fmla="val 42948"/>
              <a:gd name="adj4" fmla="val -66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Export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file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1FF5D0D-8D2C-B711-ECF7-EFC6CFC8AFF3}"/>
              </a:ext>
            </a:extLst>
          </p:cNvPr>
          <p:cNvSpPr/>
          <p:nvPr/>
        </p:nvSpPr>
        <p:spPr>
          <a:xfrm>
            <a:off x="6940053" y="3048548"/>
            <a:ext cx="4211515" cy="1049235"/>
          </a:xfrm>
          <a:prstGeom prst="borderCallout1">
            <a:avLst>
              <a:gd name="adj1" fmla="val 40537"/>
              <a:gd name="adj2" fmla="val -6037"/>
              <a:gd name="adj3" fmla="val 61383"/>
              <a:gd name="adj4" fmla="val -9532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Area </a:t>
            </a:r>
            <a:r>
              <a:rPr lang="en-US" dirty="0" err="1"/>
              <a:t>trong</a:t>
            </a:r>
            <a:r>
              <a:rPr lang="en-US" dirty="0"/>
              <a:t> ROM </a:t>
            </a:r>
            <a:r>
              <a:rPr lang="en-US" dirty="0" err="1"/>
              <a:t>chứa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63470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4E10D3-1450-A80F-9D2A-CD2CF26D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29" y="1316835"/>
            <a:ext cx="4467849" cy="486795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DA373F0-93A1-BCEE-7974-C7B23C8DADC4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Ver.launchpad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11231ECA-6A20-DCEA-6EF7-78EA3CC590EC}"/>
              </a:ext>
            </a:extLst>
          </p:cNvPr>
          <p:cNvSpPr/>
          <p:nvPr/>
        </p:nvSpPr>
        <p:spPr>
          <a:xfrm>
            <a:off x="6940053" y="3048548"/>
            <a:ext cx="4211515" cy="1049235"/>
          </a:xfrm>
          <a:prstGeom prst="borderCallout1">
            <a:avLst>
              <a:gd name="adj1" fmla="val 40537"/>
              <a:gd name="adj2" fmla="val -6037"/>
              <a:gd name="adj3" fmla="val 91550"/>
              <a:gd name="adj4" fmla="val -562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STM32, </a:t>
            </a:r>
          </a:p>
        </p:txBody>
      </p:sp>
    </p:spTree>
    <p:extLst>
      <p:ext uri="{BB962C8B-B14F-4D97-AF65-F5344CB8AC3E}">
        <p14:creationId xmlns:p14="http://schemas.microsoft.com/office/powerpoint/2010/main" val="229752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153CB2-3789-E9EE-2B5C-0931B961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76" y="1228387"/>
            <a:ext cx="5591955" cy="48584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Ver.launchpad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E7EB73D9-B884-89CD-5035-83D27B1EBC9B}"/>
              </a:ext>
            </a:extLst>
          </p:cNvPr>
          <p:cNvSpPr/>
          <p:nvPr/>
        </p:nvSpPr>
        <p:spPr>
          <a:xfrm>
            <a:off x="6940053" y="3048548"/>
            <a:ext cx="4211515" cy="1049235"/>
          </a:xfrm>
          <a:prstGeom prst="borderCallout1">
            <a:avLst>
              <a:gd name="adj1" fmla="val 40537"/>
              <a:gd name="adj2" fmla="val -6037"/>
              <a:gd name="adj3" fmla="val 91550"/>
              <a:gd name="adj4" fmla="val -562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STM32, 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C49A374-C313-69AC-2F1D-AA696CA8FEFA}"/>
              </a:ext>
            </a:extLst>
          </p:cNvPr>
          <p:cNvSpPr/>
          <p:nvPr/>
        </p:nvSpPr>
        <p:spPr>
          <a:xfrm>
            <a:off x="6940053" y="4305848"/>
            <a:ext cx="4211515" cy="1049235"/>
          </a:xfrm>
          <a:prstGeom prst="borderCallout1">
            <a:avLst>
              <a:gd name="adj1" fmla="val 40537"/>
              <a:gd name="adj2" fmla="val -6037"/>
              <a:gd name="adj3" fmla="val 91550"/>
              <a:gd name="adj4" fmla="val -562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R5 </a:t>
            </a:r>
            <a:r>
              <a:rPr lang="en-US" dirty="0" err="1"/>
              <a:t>làm</a:t>
            </a:r>
            <a:r>
              <a:rPr lang="en-US" dirty="0"/>
              <a:t> output </a:t>
            </a:r>
            <a:r>
              <a:rPr lang="en-US" dirty="0" err="1"/>
              <a:t>luôn</a:t>
            </a:r>
            <a:r>
              <a:rPr lang="en-US" dirty="0"/>
              <a:t>,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/>
              <a:t> DATA_R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3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DB00-0B03-4937-762E-5EB3CFECD30F}"/>
              </a:ext>
            </a:extLst>
          </p:cNvPr>
          <p:cNvSpPr txBox="1">
            <a:spLocks/>
          </p:cNvSpPr>
          <p:nvPr/>
        </p:nvSpPr>
        <p:spPr>
          <a:xfrm>
            <a:off x="3729407" y="452238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code </a:t>
            </a:r>
          </a:p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Ver.launchpad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DCAFD0-AFCA-0430-4B63-3BDEF222A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39" y="1565031"/>
            <a:ext cx="9689122" cy="42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9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4BAA5B-584C-29C0-9743-ED76A659EBD9}"/>
              </a:ext>
            </a:extLst>
          </p:cNvPr>
          <p:cNvSpPr txBox="1"/>
          <p:nvPr/>
        </p:nvSpPr>
        <p:spPr>
          <a:xfrm>
            <a:off x="4025016" y="2828835"/>
            <a:ext cx="4141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417458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87F2-9E29-6C30-08E6-8751F9B9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90C7-C832-6EB0-D1CE-211953E2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6925"/>
            <a:ext cx="9603275" cy="339942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Keil-C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uvision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trở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thạo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Assembly</a:t>
            </a:r>
          </a:p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phỏng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Assembly</a:t>
            </a:r>
          </a:p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đọc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đọc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Disassembly</a:t>
            </a:r>
          </a:p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datasheet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571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C835-BB55-CEDF-2340-52AFEEA0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5E091-B440-93C2-59DC-40A55F557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đèn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 qua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dung kit TM4C123GH6PM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  PD0,PD1,PD2 / PE0,PE1,PE2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PD4/PD5/PE4/PE5</a:t>
            </a:r>
          </a:p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I/O: Even parity/Odd parity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Even parity: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chẵn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1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Odd parity: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lẻ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325050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7952-50A1-3E21-E95B-5F9AEF8D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BF0C-E81E-AFF0-3089-36340394B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nhớ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(Memory Map)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ARM Cortex-M4 (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thuộc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STM hay TI)</a:t>
            </a:r>
          </a:p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Assembly</a:t>
            </a:r>
          </a:p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chân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kit TM4C123GH6PM</a:t>
            </a:r>
          </a:p>
        </p:txBody>
      </p:sp>
    </p:spTree>
    <p:extLst>
      <p:ext uri="{BB962C8B-B14F-4D97-AF65-F5344CB8AC3E}">
        <p14:creationId xmlns:p14="http://schemas.microsoft.com/office/powerpoint/2010/main" val="246223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FlowChart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4491826-B94C-229A-6BFB-30BBE9EC5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3298"/>
            <a:ext cx="5485058" cy="49914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400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957-E574-F3FE-4CD4-09E78A16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884" y="3965954"/>
            <a:ext cx="10801977" cy="1044613"/>
          </a:xfr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 sz="2800" dirty="0"/>
              <a:t>BONUS: 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lab 1 </a:t>
            </a:r>
            <a:r>
              <a:rPr lang="en-US" sz="2800" dirty="0" err="1"/>
              <a:t>trên</a:t>
            </a:r>
            <a:r>
              <a:rPr lang="en-US" sz="2800" dirty="0"/>
              <a:t> kit blue pill </a:t>
            </a:r>
            <a:r>
              <a:rPr lang="en-US" sz="2800" dirty="0" err="1"/>
              <a:t>với</a:t>
            </a:r>
            <a:r>
              <a:rPr lang="en-US" sz="2800" dirty="0"/>
              <a:t> even parity</a:t>
            </a:r>
            <a:br>
              <a:rPr lang="en-US" sz="2800" dirty="0"/>
            </a:br>
            <a:r>
              <a:rPr lang="en-US" sz="2800" dirty="0"/>
              <a:t>File nhom3_lab1_bonus_bluepill.zip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765AD4E-06DC-FE94-BA77-8A4F2F0D55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703" r="1" b="1"/>
          <a:stretch/>
        </p:blipFill>
        <p:spPr>
          <a:xfrm>
            <a:off x="2079933" y="963739"/>
            <a:ext cx="8020655" cy="23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37A0F-DF31-9A4D-31AD-BF59F5DC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797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RM0008_REV21 – stm32f103c8xx </a:t>
            </a:r>
            <a:r>
              <a:rPr lang="en-US" dirty="0"/>
              <a:t>Reference manual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Datasheet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schematic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bluepill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board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PC13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3.3.Memory map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gốc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GCC (p.50)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(p.51),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nhìn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APB2.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8.3.7.RCC_APB2ENR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offset 0x14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port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9.2.1.GPIOx_CTL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0-7, 8-15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9.2.2.GPIOx_CTH.</a:t>
            </a:r>
          </a:p>
          <a:p>
            <a:pPr>
              <a:lnSpc>
                <a:spcPct val="100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56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37A0F-DF31-9A4D-31AD-BF59F5DC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797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 PC13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pull-up internal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logic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(negative logic)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tắt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led, 0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9.2.4.GPIOx_ODR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offset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tắt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output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input pull up 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161)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RCC_APB2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clock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port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Input/Output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 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pull-up, pull-down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14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418384" y="267600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B040A-6B5A-951F-5CD0-35DDAE351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3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99CC2-728C-1407-1465-EE3D951E0EA1}"/>
              </a:ext>
            </a:extLst>
          </p:cNvPr>
          <p:cNvSpPr txBox="1">
            <a:spLocks/>
          </p:cNvSpPr>
          <p:nvPr/>
        </p:nvSpPr>
        <p:spPr>
          <a:xfrm>
            <a:off x="6418384" y="1316835"/>
            <a:ext cx="4636470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nhánh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BNE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BEQ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if-else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Vòng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Loop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CHECK-INPUT,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logic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dòng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60)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cờ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nhánh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BEQ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LED_ON,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BNE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LED_OFF.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LED_ON/OFF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LOOP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CHECK_INPUT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 CHECK_INPUT: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đọc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input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R4,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rồi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logic XOR(EOR). </a:t>
            </a:r>
          </a:p>
        </p:txBody>
      </p:sp>
    </p:spTree>
    <p:extLst>
      <p:ext uri="{BB962C8B-B14F-4D97-AF65-F5344CB8AC3E}">
        <p14:creationId xmlns:p14="http://schemas.microsoft.com/office/powerpoint/2010/main" val="2779232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</TotalTime>
  <Words>777</Words>
  <Application>Microsoft Office PowerPoint</Application>
  <PresentationFormat>Widescreen</PresentationFormat>
  <Paragraphs>68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Gallery</vt:lpstr>
      <vt:lpstr>Báo cáo Vi xử lý Lab 1</vt:lpstr>
      <vt:lpstr>Mục tiêu </vt:lpstr>
      <vt:lpstr>SPECS</vt:lpstr>
      <vt:lpstr>Cơ sở kiến thức</vt:lpstr>
      <vt:lpstr>FlowChart</vt:lpstr>
      <vt:lpstr>BONUS:  thực hiện lab 1 trên kit blue pill với even parity File nhom3_lab1_bonus_bluepill.zip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Quoc An 20210003</dc:creator>
  <cp:lastModifiedBy>Trần Bá Thành</cp:lastModifiedBy>
  <cp:revision>5</cp:revision>
  <dcterms:created xsi:type="dcterms:W3CDTF">2023-11-19T22:05:31Z</dcterms:created>
  <dcterms:modified xsi:type="dcterms:W3CDTF">2023-11-26T17:36:49Z</dcterms:modified>
</cp:coreProperties>
</file>